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718E0C-080A-4DB2-A604-77D537C14227}">
  <a:tblStyle styleId="{67718E0C-080A-4DB2-A604-77D537C14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4b7d1042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4b7d1042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4b7d104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4b7d104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 subset of how to sign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4b7d1042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4b7d1042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b7d104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b7d104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4b7d104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4b7d104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4b7d1042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4b7d1042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4b7d104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4b7d104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4b7d104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4b7d104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4b7d104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4b7d104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4b7d104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4b7d104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4b7d104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4b7d104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ROHAM SLIDE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4b7d104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4b7d104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4b7d1042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4b7d1042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4b7d104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4b7d104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4b7d104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4b7d104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Relationship Id="rId4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Relationship Id="rId4" Type="http://schemas.openxmlformats.org/officeDocument/2006/relationships/image" Target="../media/image13.gif"/><Relationship Id="rId5" Type="http://schemas.openxmlformats.org/officeDocument/2006/relationships/image" Target="../media/image11.gif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AML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Sign Language Video to Text Translation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Evaluation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de" sz="1200">
                <a:solidFill>
                  <a:schemeClr val="dk1"/>
                </a:solidFill>
              </a:rPr>
              <a:t>ROUGE-1: </a:t>
            </a:r>
            <a:r>
              <a:rPr lang="de" sz="1200">
                <a:solidFill>
                  <a:schemeClr val="dk1"/>
                </a:solidFill>
              </a:rPr>
              <a:t>		Unigram (single word) overlap between hypothesis and reference.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de" sz="1200">
                <a:solidFill>
                  <a:schemeClr val="dk1"/>
                </a:solidFill>
              </a:rPr>
              <a:t>ROUGE-L: </a:t>
            </a:r>
            <a:r>
              <a:rPr lang="de" sz="1200">
                <a:solidFill>
                  <a:schemeClr val="dk1"/>
                </a:solidFill>
              </a:rPr>
              <a:t>		Measures the longest common subsequence (LCS) — captures in-order matching words.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de" sz="1200">
                <a:solidFill>
                  <a:schemeClr val="dk1"/>
                </a:solidFill>
              </a:rPr>
              <a:t>NLTK BLEU: 	</a:t>
            </a:r>
            <a:r>
              <a:rPr lang="de" sz="1200">
                <a:solidFill>
                  <a:schemeClr val="dk1"/>
                </a:solidFill>
              </a:rPr>
              <a:t>Weighted geometric mean of 1-gram to 4-gram overlaps between the hypothesis and reference.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de" sz="1200">
                <a:solidFill>
                  <a:schemeClr val="dk1"/>
                </a:solidFill>
              </a:rPr>
              <a:t>TF-IDF Cosine: </a:t>
            </a:r>
            <a:r>
              <a:rPr lang="de" sz="1200">
                <a:solidFill>
                  <a:schemeClr val="dk1"/>
                </a:solidFill>
              </a:rPr>
              <a:t>	Convert sentences to TF-IDF vectors calculate cosine similarity.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225" y="2891676"/>
            <a:ext cx="6071350" cy="1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53275" y="4703625"/>
            <a:ext cx="392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900"/>
              <a:t>https://clementbm.github.io/theory/2021/12/23/rouge-bleu-scores.html</a:t>
            </a:r>
            <a:endParaRPr i="1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688" y="45637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Results:</a:t>
            </a:r>
            <a:endParaRPr/>
          </a:p>
        </p:txBody>
      </p:sp>
      <p:graphicFrame>
        <p:nvGraphicFramePr>
          <p:cNvPr id="133" name="Google Shape;133;p23"/>
          <p:cNvGraphicFramePr/>
          <p:nvPr/>
        </p:nvGraphicFramePr>
        <p:xfrm>
          <a:off x="404738" y="11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1008175"/>
                <a:gridCol w="1008175"/>
                <a:gridCol w="1008175"/>
                <a:gridCol w="1008175"/>
                <a:gridCol w="1008175"/>
                <a:gridCol w="1008175"/>
                <a:gridCol w="1008175"/>
                <a:gridCol w="1008175"/>
              </a:tblGrid>
              <a:tr h="50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Window Size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Stride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Beam Size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K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BLEU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ROUGE-1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ROUGE-L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Cosine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7.27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8.41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9.59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0.09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8.31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34" name="Google Shape;134;p23"/>
          <p:cNvSpPr txBox="1"/>
          <p:nvPr/>
        </p:nvSpPr>
        <p:spPr>
          <a:xfrm>
            <a:off x="1186650" y="4254625"/>
            <a:ext cx="677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2"/>
                </a:solidFill>
              </a:rPr>
              <a:t>Scores are ranged from 0 to 100 </a:t>
            </a:r>
            <a:r>
              <a:rPr i="1" lang="de" sz="1600">
                <a:solidFill>
                  <a:schemeClr val="dk2"/>
                </a:solidFill>
              </a:rPr>
              <a:t>(100 means </a:t>
            </a:r>
            <a:r>
              <a:rPr i="1" lang="de" sz="1600">
                <a:solidFill>
                  <a:schemeClr val="dk2"/>
                </a:solidFill>
              </a:rPr>
              <a:t>perfect</a:t>
            </a:r>
            <a:r>
              <a:rPr i="1" lang="de" sz="1600">
                <a:solidFill>
                  <a:schemeClr val="dk2"/>
                </a:solidFill>
              </a:rPr>
              <a:t> score)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Results</a:t>
            </a:r>
            <a:endParaRPr/>
          </a:p>
        </p:txBody>
      </p:sp>
      <p:pic>
        <p:nvPicPr>
          <p:cNvPr id="140" name="Google Shape;140;p24" title="technique_how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943850" cy="1655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p24"/>
          <p:cNvGraphicFramePr/>
          <p:nvPr/>
        </p:nvGraphicFramePr>
        <p:xfrm>
          <a:off x="311700" y="30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label_1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score_1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label_2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score_2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label_3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score_3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label_4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score_4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label_5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score_5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How much is a ticket to _____?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79.118515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How much does the book cost?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78.1632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ticket purchase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78.00283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exercise book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77.90515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fart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77.5795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311700" y="398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  <a:gridCol w="76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label_6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score_6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label_7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score_7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label_8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score_8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label_9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score_9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label_10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700"/>
                        <a:t>score_10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common failure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77.50773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freestyle letter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77.411385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recipe card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77.39789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bread knife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77.3272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unleavened bread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700"/>
                        <a:t>77.29876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" name="Google Shape;143;p24"/>
          <p:cNvSpPr txBox="1"/>
          <p:nvPr/>
        </p:nvSpPr>
        <p:spPr>
          <a:xfrm>
            <a:off x="3543050" y="1085525"/>
            <a:ext cx="32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“technique”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SignClip Limitations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50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Mostly word level glosses but some short sentences included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“I painted my house gray”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Limited to certain length of 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Training data is very clean 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Dataset small and multilingual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~500 thousand video clips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44 sign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 title="i painted hous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00" y="1152475"/>
            <a:ext cx="3048000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5"/>
          <p:cNvGraphicFramePr/>
          <p:nvPr/>
        </p:nvGraphicFramePr>
        <p:xfrm>
          <a:off x="492650" y="41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7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mountain-tour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85.942635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indoor climbing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83.17122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 hiking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82.94487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 painted my house gray.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82.02888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SignClip performance</a:t>
            </a:r>
            <a:endParaRPr/>
          </a:p>
        </p:txBody>
      </p:sp>
      <p:graphicFrame>
        <p:nvGraphicFramePr>
          <p:cNvPr id="157" name="Google Shape;157;p26"/>
          <p:cNvGraphicFramePr/>
          <p:nvPr/>
        </p:nvGraphicFramePr>
        <p:xfrm>
          <a:off x="2289900" y="279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1092225"/>
                <a:gridCol w="1092225"/>
                <a:gridCol w="1092225"/>
                <a:gridCol w="1092225"/>
                <a:gridCol w="1092225"/>
              </a:tblGrid>
              <a:tr h="18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label_29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score_29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score_30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research objectives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76.799286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spiritual intelligence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76.69641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illness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8" name="Google Shape;158;p26"/>
          <p:cNvGraphicFramePr/>
          <p:nvPr/>
        </p:nvGraphicFramePr>
        <p:xfrm>
          <a:off x="2289900" y="397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716025"/>
                <a:gridCol w="716025"/>
                <a:gridCol w="716025"/>
                <a:gridCol w="716025"/>
                <a:gridCol w="716025"/>
                <a:gridCol w="716025"/>
                <a:gridCol w="716025"/>
                <a:gridCol w="716025"/>
              </a:tblGrid>
              <a:tr h="25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score_1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label_2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score_2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label_3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score_3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label_4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score_4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skill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80.18192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skillful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77.71532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handbook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77.15087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talent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77.13143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9" name="Google Shape;159;p26" title="illness_as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5675"/>
            <a:ext cx="1762466" cy="1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 title="techni_as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17525"/>
            <a:ext cx="1762450" cy="13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443325" y="1088575"/>
            <a:ext cx="7147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SignClip does not perform well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e.g. “illness’’, “technique”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de" sz="1500">
                <a:solidFill>
                  <a:schemeClr val="dk2"/>
                </a:solidFill>
              </a:rPr>
              <a:t>top scores for our data is silly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Discussion: Sign Language Segmenting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2578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Sign language is continuous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Variety of speed and length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Training vs. inference quality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 title="technique_how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450" y="1152475"/>
            <a:ext cx="2943850" cy="16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title="technique_how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450" y="2808400"/>
            <a:ext cx="2943850" cy="161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 title="techni_as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398" y="1152475"/>
            <a:ext cx="1901050" cy="14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578278"/>
            <a:ext cx="4746625" cy="23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Dataset discrepancies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Glosses vs. text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Training on multiple glosses &amp; words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Segmentation problem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Results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Problem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Our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Sliding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Transformer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Vocab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Discussion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 Setting: Goal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4945325" y="3146625"/>
            <a:ext cx="327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Today we’re going to talk about how to diagnose an </a:t>
            </a:r>
            <a:r>
              <a:rPr b="1" i="1" lang="de" sz="1800">
                <a:solidFill>
                  <a:schemeClr val="dk2"/>
                </a:solidFill>
              </a:rPr>
              <a:t>illness</a:t>
            </a:r>
            <a:r>
              <a:rPr lang="de" sz="1800">
                <a:solidFill>
                  <a:schemeClr val="dk2"/>
                </a:solidFill>
              </a:rPr>
              <a:t> of you fish.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945325" y="1795175"/>
            <a:ext cx="32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800">
                <a:solidFill>
                  <a:schemeClr val="dk2"/>
                </a:solidFill>
              </a:rPr>
              <a:t>Illness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69" name="Google Shape;69;p15" title="ezgif-2b250d0901227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2977325"/>
            <a:ext cx="3123050" cy="16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illness_as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50" y="1106325"/>
            <a:ext cx="2182575" cy="16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Background: SignCLIP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80950" y="1534400"/>
            <a:ext cx="41085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Multimodal model connecting sign language videos and text via contrastive learning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Pretrained on </a:t>
            </a:r>
            <a:r>
              <a:rPr b="1" lang="de" sz="1200"/>
              <a:t>SpreadTheSign</a:t>
            </a:r>
            <a:r>
              <a:rPr lang="de" sz="1200"/>
              <a:t> (500k+ video-text pairs in 41 sign languages)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Uses a </a:t>
            </a:r>
            <a:r>
              <a:rPr b="1" lang="de" sz="1200"/>
              <a:t>text encoder</a:t>
            </a:r>
            <a:r>
              <a:rPr lang="de" sz="1200"/>
              <a:t> (BERT-based) and a </a:t>
            </a:r>
            <a:r>
              <a:rPr b="1" lang="de" sz="1200"/>
              <a:t>video/pose encoder</a:t>
            </a:r>
            <a:r>
              <a:rPr lang="de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Fine-tuned on 3 ASL datasets for </a:t>
            </a:r>
            <a:r>
              <a:rPr b="1" lang="de" sz="1200"/>
              <a:t>isolated</a:t>
            </a:r>
            <a:r>
              <a:rPr lang="de" sz="1200"/>
              <a:t> sign recognition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We use its best checkpoint for sentence-level inference</a:t>
            </a:r>
            <a:endParaRPr sz="1200"/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4618275"/>
            <a:ext cx="35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222222"/>
                </a:solidFill>
                <a:highlight>
                  <a:srgbClr val="FFFFFF"/>
                </a:highlight>
              </a:rPr>
              <a:t>Jiang, Zifan, et al. "Signclip: Connecting text and sign language by contrastive learning." </a:t>
            </a:r>
            <a:r>
              <a:rPr i="1" lang="de" sz="800">
                <a:solidFill>
                  <a:srgbClr val="222222"/>
                </a:solidFill>
                <a:highlight>
                  <a:srgbClr val="FFFFFF"/>
                </a:highlight>
              </a:rPr>
              <a:t>arXiv preprint arXiv:2407.01264</a:t>
            </a:r>
            <a:r>
              <a:rPr lang="de" sz="80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624000" y="4618275"/>
            <a:ext cx="22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https://arxiv.org/pdf/2407.01264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627" y="1288200"/>
            <a:ext cx="4475424" cy="27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Background: SignCLIP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" sz="1500"/>
              <a:t>FingerCLIP</a:t>
            </a:r>
            <a:r>
              <a:rPr lang="de" sz="1500"/>
              <a:t> (fingerspelling) performs strongly as a proof-of-concept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de" sz="1500"/>
              <a:t>SignCLIP</a:t>
            </a:r>
            <a:r>
              <a:rPr lang="de" sz="1500"/>
              <a:t> achieves robust in-domain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Correct sign is included in top-10 candidates in </a:t>
            </a:r>
            <a:r>
              <a:rPr b="1" lang="de" sz="1500"/>
              <a:t>80% of cases</a:t>
            </a:r>
            <a:r>
              <a:rPr lang="de" sz="1500"/>
              <a:t> (R@10 ≈ 80%)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Strong retrieval accuracy even without fine-tuning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450" y="2229050"/>
            <a:ext cx="5606699" cy="2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Pipeline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5436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Folder with videos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Generate poses with `</a:t>
            </a:r>
            <a:r>
              <a:rPr i="1" lang="de" sz="1300">
                <a:solidFill>
                  <a:schemeClr val="dk1"/>
                </a:solidFill>
              </a:rPr>
              <a:t>video_to_pose</a:t>
            </a:r>
            <a:r>
              <a:rPr lang="de" sz="1300">
                <a:solidFill>
                  <a:schemeClr val="dk1"/>
                </a:solidFill>
              </a:rPr>
              <a:t>` CLI tool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Pose data are Tensors with `</a:t>
            </a:r>
            <a:r>
              <a:rPr i="1" lang="de" sz="1300">
                <a:solidFill>
                  <a:schemeClr val="dk1"/>
                </a:solidFill>
              </a:rPr>
              <a:t>frames</a:t>
            </a:r>
            <a:r>
              <a:rPr lang="de" sz="1300">
                <a:solidFill>
                  <a:schemeClr val="dk1"/>
                </a:solidFill>
              </a:rPr>
              <a:t>` dimensions</a:t>
            </a:r>
            <a:br>
              <a:rPr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→ Segmentation doable</a:t>
            </a:r>
            <a:br>
              <a:rPr lang="de" sz="1300">
                <a:solidFill>
                  <a:schemeClr val="dk1"/>
                </a:solidFill>
              </a:rPr>
            </a:br>
            <a:r>
              <a:rPr lang="de" sz="1300">
                <a:solidFill>
                  <a:schemeClr val="dk1"/>
                </a:solidFill>
              </a:rPr>
              <a:t>→ </a:t>
            </a:r>
            <a:r>
              <a:rPr i="1" lang="de" sz="1300">
                <a:solidFill>
                  <a:schemeClr val="dk1"/>
                </a:solidFill>
              </a:rPr>
              <a:t>mp4</a:t>
            </a:r>
            <a:r>
              <a:rPr lang="de" sz="1300">
                <a:solidFill>
                  <a:schemeClr val="dk1"/>
                </a:solidFill>
              </a:rPr>
              <a:t> segmentation done for sanity check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SignCLIP creates embeddings for each segmented pose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SignCLIP</a:t>
            </a:r>
            <a:r>
              <a:rPr lang="de" sz="1300">
                <a:solidFill>
                  <a:schemeClr val="dk1"/>
                </a:solidFill>
              </a:rPr>
              <a:t> creates embeddings for our vocabulary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The dot product of embeddings is calculated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de" sz="1300">
                <a:solidFill>
                  <a:schemeClr val="dk1"/>
                </a:solidFill>
              </a:rPr>
              <a:t>Top `</a:t>
            </a:r>
            <a:r>
              <a:rPr i="1" lang="de" sz="1300">
                <a:solidFill>
                  <a:schemeClr val="dk1"/>
                </a:solidFill>
              </a:rPr>
              <a:t>K</a:t>
            </a:r>
            <a:r>
              <a:rPr lang="de" sz="1300">
                <a:solidFill>
                  <a:schemeClr val="dk1"/>
                </a:solidFill>
              </a:rPr>
              <a:t>` results are taken for each pose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de" sz="1300">
                <a:solidFill>
                  <a:schemeClr val="dk1"/>
                </a:solidFill>
              </a:rPr>
              <a:t>Softmax applied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Results passed on to Transformer for sentence generation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de" sz="1300">
                <a:solidFill>
                  <a:schemeClr val="dk1"/>
                </a:solidFill>
              </a:rPr>
              <a:t>Store sentences in for evaluation &amp; comparison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812" y="445025"/>
            <a:ext cx="2001888" cy="45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Vocabulary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 </a:t>
            </a:r>
            <a:r>
              <a:rPr lang="de"/>
              <a:t>BERT-based word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English only (removed non-english)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Removed symbols, prefixes and suffixes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Case-insensitive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How2Sign word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From the HowToSign dataset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Extracted from How2Sign sentence annotations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SpreadTheSign </a:t>
            </a:r>
            <a:r>
              <a:rPr b="1" lang="de"/>
              <a:t>gloss</a:t>
            </a:r>
            <a:r>
              <a:rPr lang="de"/>
              <a:t> vocabulary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Collected via web scraping from SpreadTheSign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Includes both single words and sentence-level glosses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best </a:t>
            </a:r>
            <a:r>
              <a:rPr lang="de"/>
              <a:t>performing</a:t>
            </a:r>
            <a:r>
              <a:rPr lang="de"/>
              <a:t> vocab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162500" y="4183375"/>
            <a:ext cx="24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Hilzensauer, Marlene, and Klaudia Krammer. "A multilingual dictionary for sign languages:" spreadthesign"." ICERI2015 Proceedings. IATED, 2015.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995572" y="2698750"/>
            <a:ext cx="26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Duarte, Amanda, et al. "How2sign: a large-scale multimodal dataset for continuous american sign language." Proceedings of the IEEE/CVF conference on computer vision and pattern recognition. 2021.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150" y="2288750"/>
            <a:ext cx="1871712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725" y="3621600"/>
            <a:ext cx="1261525" cy="5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879350" y="1382725"/>
            <a:ext cx="2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222222"/>
                </a:solidFill>
                <a:highlight>
                  <a:srgbClr val="FFFFFF"/>
                </a:highlight>
              </a:rPr>
              <a:t>Reimers, Nils, and Iryna Gurevych. "Sentence-bert: Sentence embeddings using siamese bert-networks." arXiv preprint arXiv:1908.10084 (2019).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Sliding Window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825200" cy="27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/>
              <a:t>Assumptions: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Glosses are </a:t>
            </a:r>
            <a:r>
              <a:rPr lang="de" sz="1300"/>
              <a:t>separable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Longer sentences can be sliced up into smaller segments and individually translated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Each segment can be embedded and scored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Combine afterwards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300"/>
              <a:t>Example:</a:t>
            </a:r>
            <a:r>
              <a:rPr lang="de" sz="1300"/>
              <a:t> </a:t>
            </a:r>
            <a:r>
              <a:rPr i="1" lang="de" sz="1300"/>
              <a:t>[</a:t>
            </a:r>
            <a:r>
              <a:rPr i="1" lang="de" sz="1300"/>
              <a:t>“I”, “painted”, “my”, “house”, “gray”]</a:t>
            </a:r>
            <a:endParaRPr i="1" sz="1300"/>
          </a:p>
        </p:txBody>
      </p:sp>
      <p:pic>
        <p:nvPicPr>
          <p:cNvPr id="111" name="Google Shape;111;p20" title="i painted hous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25" y="1310563"/>
            <a:ext cx="3363175" cy="2522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20"/>
          <p:cNvGraphicFramePr/>
          <p:nvPr/>
        </p:nvGraphicFramePr>
        <p:xfrm>
          <a:off x="627000" y="40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{67718E0C-080A-4DB2-A604-77D537C14227}</a:tableStyleId>
              </a:tblPr>
              <a:tblGrid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  <a:gridCol w="98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score_1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score_2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score_3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label_4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900"/>
                        <a:t>score_4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7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mountain-tour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85.942635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indoor climbing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83.17122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mountain hiking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82.94487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I painted my house gray.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82.02888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approach: Transformers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78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Divide video into overlapping pose segments (windows with strides)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For each segment, extract </a:t>
            </a:r>
            <a:r>
              <a:rPr b="1" lang="de" sz="1700"/>
              <a:t>top-k gloss candidates</a:t>
            </a:r>
            <a:r>
              <a:rPr lang="de" sz="1700"/>
              <a:t> from SignCLIP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Use </a:t>
            </a:r>
            <a:r>
              <a:rPr b="1" lang="de" sz="1700"/>
              <a:t>beam search</a:t>
            </a:r>
            <a:r>
              <a:rPr lang="de" sz="1700"/>
              <a:t> combining: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SignCLIP similarity scores (semantic relevance)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LM log-probabilities (language fluency)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Score beams with optional adjustments (length norm, coverage, uncertainty)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Merge segments to form full sentence, optionally refined by LM</a:t>
            </a:r>
            <a:endParaRPr sz="17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0" y="2831713"/>
            <a:ext cx="465978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